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61" r:id="rId3"/>
    <p:sldId id="257" r:id="rId4"/>
    <p:sldId id="295" r:id="rId5"/>
    <p:sldId id="286" r:id="rId6"/>
    <p:sldId id="291" r:id="rId7"/>
    <p:sldId id="290" r:id="rId8"/>
    <p:sldId id="285" r:id="rId9"/>
    <p:sldId id="289" r:id="rId10"/>
    <p:sldId id="293" r:id="rId11"/>
    <p:sldId id="296" r:id="rId12"/>
    <p:sldId id="298" r:id="rId13"/>
    <p:sldId id="304" r:id="rId14"/>
    <p:sldId id="307" r:id="rId15"/>
    <p:sldId id="306" r:id="rId16"/>
    <p:sldId id="292" r:id="rId17"/>
    <p:sldId id="287" r:id="rId18"/>
    <p:sldId id="294" r:id="rId19"/>
    <p:sldId id="288" r:id="rId20"/>
  </p:sldIdLst>
  <p:sldSz cx="6858000" cy="5143500"/>
  <p:notesSz cx="6858000" cy="9144000"/>
  <p:embeddedFontLst>
    <p:embeddedFont>
      <p:font typeface="Montserrat" panose="020B0604020202020204" charset="0"/>
      <p:regular r:id="rId22"/>
      <p:bold r:id="rId23"/>
    </p:embeddedFont>
    <p:embeddedFont>
      <p:font typeface="Karla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34A"/>
    <a:srgbClr val="03B9A8"/>
    <a:srgbClr val="01A9BB"/>
    <a:srgbClr val="01BF9F"/>
    <a:srgbClr val="C2D105"/>
    <a:srgbClr val="DCEC06"/>
    <a:srgbClr val="B1BE05"/>
    <a:srgbClr val="BFCD05"/>
    <a:srgbClr val="FFEB3B"/>
    <a:srgbClr val="FC39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6D4603-DF3F-4FBE-828A-D61F1F21BE38}">
  <a:tblStyle styleId="{EA6D4603-DF3F-4FBE-828A-D61F1F21BE38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591" autoAdjust="0"/>
  </p:normalViewPr>
  <p:slideViewPr>
    <p:cSldViewPr snapToGrid="0">
      <p:cViewPr varScale="1">
        <p:scale>
          <a:sx n="142" d="100"/>
          <a:sy n="142" d="100"/>
        </p:scale>
        <p:origin x="15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348319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6576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056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514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327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7419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2742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46059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5051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081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0417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400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665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1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s-ES" dirty="0" smtClean="0"/>
              <a:t>No existía ninguna referencia, y la creamos, llamada Comilona, que mezcla conceptos de pensamiento computacional basándose en la nutrición. No como Acomola.</a:t>
            </a:r>
          </a:p>
          <a:p>
            <a:r>
              <a:rPr lang="es-ES" dirty="0" smtClean="0"/>
              <a:t>Scratch, programación visual basada en bloques.</a:t>
            </a:r>
          </a:p>
          <a:p>
            <a:r>
              <a:rPr lang="es-ES" dirty="0" smtClean="0"/>
              <a:t>Es un juego.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3904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54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3750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7006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132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07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64194" y="-9675"/>
            <a:ext cx="3957656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7256" y="-9675"/>
            <a:ext cx="3957656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86226" y="3175953"/>
            <a:ext cx="2648025" cy="1181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700"/>
            </a:lvl1pPr>
            <a:lvl2pPr lvl="1">
              <a:spcBef>
                <a:spcPts val="0"/>
              </a:spcBef>
              <a:buSzPct val="100000"/>
              <a:defRPr sz="2700"/>
            </a:lvl2pPr>
            <a:lvl3pPr lvl="2">
              <a:spcBef>
                <a:spcPts val="0"/>
              </a:spcBef>
              <a:buSzPct val="100000"/>
              <a:defRPr sz="2700"/>
            </a:lvl3pPr>
            <a:lvl4pPr lvl="3">
              <a:spcBef>
                <a:spcPts val="0"/>
              </a:spcBef>
              <a:buSzPct val="100000"/>
              <a:defRPr sz="2700"/>
            </a:lvl4pPr>
            <a:lvl5pPr lvl="4">
              <a:spcBef>
                <a:spcPts val="0"/>
              </a:spcBef>
              <a:buSzPct val="100000"/>
              <a:defRPr sz="2700"/>
            </a:lvl5pPr>
            <a:lvl6pPr lvl="5">
              <a:spcBef>
                <a:spcPts val="0"/>
              </a:spcBef>
              <a:buSzPct val="100000"/>
              <a:defRPr sz="2700"/>
            </a:lvl6pPr>
            <a:lvl7pPr lvl="6">
              <a:spcBef>
                <a:spcPts val="0"/>
              </a:spcBef>
              <a:buSzPct val="100000"/>
              <a:defRPr sz="2700"/>
            </a:lvl7pPr>
            <a:lvl8pPr lvl="7">
              <a:spcBef>
                <a:spcPts val="0"/>
              </a:spcBef>
              <a:buSzPct val="100000"/>
              <a:defRPr sz="2700"/>
            </a:lvl8pPr>
            <a:lvl9pPr lvl="8">
              <a:spcBef>
                <a:spcPts val="0"/>
              </a:spcBef>
              <a:buSzPct val="100000"/>
              <a:defRPr sz="2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171451" y="-10437"/>
            <a:ext cx="6171986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1" y="-10437"/>
            <a:ext cx="6171986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28763" y="893503"/>
            <a:ext cx="3993075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28688" y="1504950"/>
            <a:ext cx="3993075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171451" y="-10437"/>
            <a:ext cx="6171986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1" y="-10437"/>
            <a:ext cx="6171986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30751" y="969700"/>
            <a:ext cx="3601124" cy="409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30750" y="1578025"/>
            <a:ext cx="200385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2755381" y="1578025"/>
            <a:ext cx="2003850" cy="2433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42902" y="741100"/>
            <a:ext cx="3888899" cy="47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42902" y="1352550"/>
            <a:ext cx="3888899" cy="22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106471" y="1052186"/>
            <a:ext cx="3025035" cy="2949880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sz="2400" dirty="0" smtClean="0">
                <a:latin typeface="+mj-lt"/>
                <a:ea typeface="Karla" panose="020B0604020202020204" charset="0"/>
              </a:rPr>
              <a:t>UNA APROXIMACIÓN AL PENSAMIENTO COMPUTACIONAL A TRAVÉS DE LA NUTRICIÓN</a:t>
            </a:r>
            <a:endParaRPr lang="es-ES" sz="2400" dirty="0">
              <a:latin typeface="+mj-lt"/>
              <a:ea typeface="Karla" panose="020B0604020202020204" charset="0"/>
            </a:endParaRPr>
          </a:p>
        </p:txBody>
      </p:sp>
      <p:sp>
        <p:nvSpPr>
          <p:cNvPr id="11" name="Shape 65"/>
          <p:cNvSpPr txBox="1">
            <a:spLocks/>
          </p:cNvSpPr>
          <p:nvPr/>
        </p:nvSpPr>
        <p:spPr>
          <a:xfrm>
            <a:off x="4071639" y="4171405"/>
            <a:ext cx="2786362" cy="96441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800" dirty="0">
                <a:solidFill>
                  <a:schemeClr val="bg1"/>
                </a:solidFill>
              </a:rPr>
              <a:t>Rafael Herrero Álvarez</a:t>
            </a:r>
          </a:p>
          <a:p>
            <a:r>
              <a:rPr lang="en" sz="1200" dirty="0">
                <a:solidFill>
                  <a:schemeClr val="bg1"/>
                </a:solidFill>
              </a:rPr>
              <a:t>Tutor: Coromoto León Hernández</a:t>
            </a:r>
          </a:p>
          <a:p>
            <a:r>
              <a:rPr lang="en" sz="1200" dirty="0">
                <a:solidFill>
                  <a:schemeClr val="bg1"/>
                </a:solidFill>
              </a:rPr>
              <a:t>Cotutor: Carlos Segura González</a:t>
            </a:r>
          </a:p>
          <a:p>
            <a:r>
              <a:rPr lang="en" sz="1200" dirty="0">
                <a:solidFill>
                  <a:schemeClr val="bg1"/>
                </a:solidFill>
              </a:rPr>
              <a:t>Grado en Ingeniería Informática</a:t>
            </a:r>
          </a:p>
        </p:txBody>
      </p:sp>
      <p:pic>
        <p:nvPicPr>
          <p:cNvPr id="12" name="Picture 2" descr="Resultado de imagen de logo 225 aniversario u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59" y="4489938"/>
            <a:ext cx="858449" cy="53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30" y="4489947"/>
            <a:ext cx="454091" cy="515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D105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Desarrollo III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2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1301128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sp>
        <p:nvSpPr>
          <p:cNvPr id="2" name="Flecha doblada 1"/>
          <p:cNvSpPr/>
          <p:nvPr/>
        </p:nvSpPr>
        <p:spPr>
          <a:xfrm rot="10800000">
            <a:off x="1777906" y="1908836"/>
            <a:ext cx="632564" cy="1390389"/>
          </a:xfrm>
          <a:prstGeom prst="bentArrow">
            <a:avLst/>
          </a:prstGeom>
          <a:solidFill>
            <a:srgbClr val="BFCD05"/>
          </a:solidFill>
          <a:ln>
            <a:solidFill>
              <a:srgbClr val="808A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7" name="Flecha doblada 6"/>
          <p:cNvSpPr/>
          <p:nvPr/>
        </p:nvSpPr>
        <p:spPr>
          <a:xfrm rot="10800000" flipH="1">
            <a:off x="2247631" y="1908836"/>
            <a:ext cx="632564" cy="1390389"/>
          </a:xfrm>
          <a:prstGeom prst="bentArrow">
            <a:avLst/>
          </a:prstGeom>
          <a:solidFill>
            <a:srgbClr val="BFCD05"/>
          </a:solidFill>
          <a:ln>
            <a:solidFill>
              <a:srgbClr val="808A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43259" y="2083836"/>
            <a:ext cx="2067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Implementación</a:t>
            </a:r>
            <a:endParaRPr lang="es-ES" sz="16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76" y="2533684"/>
            <a:ext cx="566046" cy="2385023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3324868" y="2083836"/>
            <a:ext cx="15281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 smtClean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Definición</a:t>
            </a:r>
            <a:endParaRPr lang="es-ES" sz="2000" b="1" dirty="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382" y="2533684"/>
            <a:ext cx="1092121" cy="1092121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3965662" y="2818134"/>
            <a:ext cx="1528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JSON</a:t>
            </a:r>
            <a:endParaRPr lang="es-ES" sz="2800" b="1" dirty="0">
              <a:solidFill>
                <a:schemeClr val="tx1">
                  <a:lumMod val="65000"/>
                  <a:lumOff val="3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108" y="3675543"/>
            <a:ext cx="936667" cy="1296633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4009503" y="4257232"/>
            <a:ext cx="1799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endParaRPr lang="es-ES" sz="1800" b="1" dirty="0">
              <a:solidFill>
                <a:schemeClr val="tx1">
                  <a:lumMod val="65000"/>
                  <a:lumOff val="3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9887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D105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Desarrollo IV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2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1301128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30750" y="1876425"/>
            <a:ext cx="2445825" cy="2562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978" y="1770829"/>
            <a:ext cx="2574916" cy="321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D105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Desarrollo V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2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1301128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30750" y="1876425"/>
            <a:ext cx="2445825" cy="2562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980677"/>
            <a:ext cx="5114925" cy="245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8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Pruebas I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80" y="906589"/>
            <a:ext cx="4182573" cy="405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3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Pruebas II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24" y="715587"/>
            <a:ext cx="4182573" cy="404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Pruebas III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23" y="1710148"/>
            <a:ext cx="4879134" cy="22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04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E66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29101" y="618561"/>
            <a:ext cx="3601124" cy="442637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err="1" smtClean="0"/>
              <a:t>Conclusions</a:t>
            </a:r>
            <a:endParaRPr lang="en" dirty="0">
              <a:solidFill>
                <a:srgbClr val="CDDC39"/>
              </a:solidFill>
            </a:endParaRPr>
          </a:p>
        </p:txBody>
      </p:sp>
      <p:sp>
        <p:nvSpPr>
          <p:cNvPr id="6" name="Shape 110"/>
          <p:cNvSpPr txBox="1">
            <a:spLocks noGrp="1"/>
          </p:cNvSpPr>
          <p:nvPr>
            <p:ph type="body" idx="1"/>
          </p:nvPr>
        </p:nvSpPr>
        <p:spPr>
          <a:xfrm>
            <a:off x="437029" y="1136276"/>
            <a:ext cx="4901453" cy="3610536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>
              <a:spcBef>
                <a:spcPts val="1200"/>
              </a:spcBef>
            </a:pPr>
            <a:r>
              <a:rPr lang="en-US" dirty="0" smtClean="0"/>
              <a:t>Computational </a:t>
            </a:r>
            <a:r>
              <a:rPr lang="en-US" dirty="0"/>
              <a:t>thinking has gained some fame in the field of computing in the last few </a:t>
            </a:r>
            <a:r>
              <a:rPr lang="en-US" dirty="0" smtClean="0"/>
              <a:t>years.</a:t>
            </a:r>
          </a:p>
          <a:p>
            <a:pPr marL="342900" indent="-171450">
              <a:spcBef>
                <a:spcPts val="1200"/>
              </a:spcBef>
            </a:pPr>
            <a:r>
              <a:rPr lang="en-US" dirty="0" smtClean="0"/>
              <a:t>The visual </a:t>
            </a:r>
            <a:r>
              <a:rPr lang="en-US" dirty="0"/>
              <a:t>programming using </a:t>
            </a:r>
            <a:r>
              <a:rPr lang="en-US" dirty="0" smtClean="0"/>
              <a:t>blocks is not the only way to teach about computational thinking.</a:t>
            </a:r>
            <a:endParaRPr lang="es-ES" dirty="0" smtClean="0"/>
          </a:p>
          <a:p>
            <a:pPr marL="342900" indent="-171450">
              <a:spcBef>
                <a:spcPts val="1200"/>
              </a:spcBef>
            </a:pPr>
            <a:r>
              <a:rPr lang="es-ES" dirty="0" smtClean="0"/>
              <a:t>Comilona </a:t>
            </a:r>
            <a:r>
              <a:rPr lang="en-US" dirty="0"/>
              <a:t>it's a game, not a development platform</a:t>
            </a:r>
            <a:r>
              <a:rPr lang="en-US" dirty="0" smtClean="0"/>
              <a:t>.</a:t>
            </a:r>
          </a:p>
          <a:p>
            <a:pPr marL="342900" indent="-171450">
              <a:spcBef>
                <a:spcPts val="1200"/>
              </a:spcBef>
            </a:pPr>
            <a:r>
              <a:rPr lang="en-US" dirty="0"/>
              <a:t>This work follows the philosophy of open </a:t>
            </a:r>
            <a:r>
              <a:rPr lang="en-US" dirty="0" smtClean="0"/>
              <a:t>source.</a:t>
            </a:r>
            <a:endParaRPr lang="es-ES" dirty="0"/>
          </a:p>
          <a:p>
            <a:pPr marL="342900" indent="-171450"/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97078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BF9F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29101" y="1152395"/>
            <a:ext cx="3601124" cy="534095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Líneas futuras</a:t>
            </a:r>
            <a:endParaRPr lang="en" dirty="0">
              <a:solidFill>
                <a:srgbClr val="CDDC39"/>
              </a:solidFill>
            </a:endParaRPr>
          </a:p>
        </p:txBody>
      </p:sp>
      <p:sp>
        <p:nvSpPr>
          <p:cNvPr id="6" name="Shape 110"/>
          <p:cNvSpPr txBox="1">
            <a:spLocks noGrp="1"/>
          </p:cNvSpPr>
          <p:nvPr>
            <p:ph type="body" idx="1"/>
          </p:nvPr>
        </p:nvSpPr>
        <p:spPr>
          <a:xfrm>
            <a:off x="628688" y="1670050"/>
            <a:ext cx="4719926" cy="337185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>
              <a:lnSpc>
                <a:spcPct val="200000"/>
              </a:lnSpc>
            </a:pPr>
            <a:r>
              <a:rPr lang="es-ES" dirty="0" smtClean="0"/>
              <a:t>Despliegue en servidores</a:t>
            </a:r>
          </a:p>
          <a:p>
            <a:pPr marL="342900" indent="-171450">
              <a:lnSpc>
                <a:spcPct val="200000"/>
              </a:lnSpc>
            </a:pPr>
            <a:r>
              <a:rPr lang="es-ES" dirty="0" smtClean="0"/>
              <a:t>Plataforma con gestión de usuarios</a:t>
            </a:r>
          </a:p>
          <a:p>
            <a:pPr marL="342900" indent="-171450"/>
            <a:endParaRPr lang="es-ES" sz="1400" dirty="0" smtClean="0"/>
          </a:p>
          <a:p>
            <a:pPr marL="342900" indent="-171450"/>
            <a:r>
              <a:rPr lang="es-ES" dirty="0" smtClean="0"/>
              <a:t>Empaquetado para Mac OS y creación de un único ejecutable</a:t>
            </a:r>
          </a:p>
          <a:p>
            <a:pPr marL="342900" indent="-171450">
              <a:spcBef>
                <a:spcPts val="500"/>
              </a:spcBef>
            </a:pPr>
            <a:endParaRPr lang="es-ES" sz="1400" dirty="0" smtClean="0"/>
          </a:p>
          <a:p>
            <a:pPr marL="342900" indent="-171450">
              <a:spcBef>
                <a:spcPts val="500"/>
              </a:spcBef>
            </a:pPr>
            <a:r>
              <a:rPr lang="es-ES" dirty="0" smtClean="0"/>
              <a:t>Automatizar la metodología de creación de nuevos ejercicios</a:t>
            </a:r>
          </a:p>
        </p:txBody>
      </p:sp>
    </p:spTree>
    <p:extLst>
      <p:ext uri="{BB962C8B-B14F-4D97-AF65-F5344CB8AC3E}">
        <p14:creationId xmlns:p14="http://schemas.microsoft.com/office/powerpoint/2010/main" val="1097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B9A8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29101" y="1108553"/>
            <a:ext cx="3601124" cy="577937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Bibliografía</a:t>
            </a:r>
            <a:endParaRPr lang="en" dirty="0">
              <a:solidFill>
                <a:srgbClr val="CDDC39"/>
              </a:solidFill>
            </a:endParaRPr>
          </a:p>
        </p:txBody>
      </p:sp>
      <p:sp>
        <p:nvSpPr>
          <p:cNvPr id="6" name="Shape 110"/>
          <p:cNvSpPr txBox="1">
            <a:spLocks noGrp="1"/>
          </p:cNvSpPr>
          <p:nvPr>
            <p:ph type="body" idx="1"/>
          </p:nvPr>
        </p:nvSpPr>
        <p:spPr>
          <a:xfrm>
            <a:off x="361988" y="1895475"/>
            <a:ext cx="5319621" cy="219283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/>
            <a:r>
              <a:rPr lang="en-US" sz="1600" dirty="0"/>
              <a:t>J. M. Wing, "Computational Thinking," Communications of the ACM, vol. 49, no. 3, pp. 33-35, 2006. </a:t>
            </a:r>
            <a:endParaRPr lang="en-US" sz="1600" dirty="0" smtClean="0"/>
          </a:p>
          <a:p>
            <a:pPr marL="342900" indent="-171450">
              <a:lnSpc>
                <a:spcPct val="200000"/>
              </a:lnSpc>
            </a:pPr>
            <a:r>
              <a:rPr lang="en-US" dirty="0"/>
              <a:t>Blockly Developer </a:t>
            </a:r>
            <a:r>
              <a:rPr lang="en-US" dirty="0" smtClean="0"/>
              <a:t>Tools</a:t>
            </a:r>
          </a:p>
          <a:p>
            <a:pPr marL="342900" indent="-171450">
              <a:lnSpc>
                <a:spcPct val="200000"/>
              </a:lnSpc>
            </a:pPr>
            <a:r>
              <a:rPr lang="es-ES" dirty="0" smtClean="0"/>
              <a:t>https</a:t>
            </a:r>
            <a:r>
              <a:rPr lang="es-ES" dirty="0"/>
              <a:t>://github.com/Rafaherrero/tfg-epu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2173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390"/>
          <p:cNvSpPr txBox="1">
            <a:spLocks/>
          </p:cNvSpPr>
          <p:nvPr/>
        </p:nvSpPr>
        <p:spPr>
          <a:xfrm>
            <a:off x="514351" y="1138801"/>
            <a:ext cx="3398624" cy="8698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3600" dirty="0">
                <a:solidFill>
                  <a:srgbClr val="00BCD4"/>
                </a:solidFill>
              </a:rPr>
              <a:t>FIN</a:t>
            </a:r>
          </a:p>
        </p:txBody>
      </p:sp>
      <p:sp>
        <p:nvSpPr>
          <p:cNvPr id="8" name="Shape 65"/>
          <p:cNvSpPr txBox="1">
            <a:spLocks/>
          </p:cNvSpPr>
          <p:nvPr/>
        </p:nvSpPr>
        <p:spPr>
          <a:xfrm>
            <a:off x="514350" y="3461738"/>
            <a:ext cx="2995650" cy="96981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1800" dirty="0"/>
              <a:t>Rafael Herrero Álvarez</a:t>
            </a:r>
          </a:p>
          <a:p>
            <a:r>
              <a:rPr lang="en" sz="1200" dirty="0"/>
              <a:t>Tutor: Coromoto León Hernández</a:t>
            </a:r>
          </a:p>
          <a:p>
            <a:r>
              <a:rPr lang="en" sz="1200" dirty="0"/>
              <a:t>Cotutor: Carlos Segura González</a:t>
            </a:r>
          </a:p>
          <a:p>
            <a:r>
              <a:rPr lang="en" sz="1200" dirty="0"/>
              <a:t>Grado en Ingeniería Informática</a:t>
            </a:r>
          </a:p>
        </p:txBody>
      </p:sp>
      <p:sp>
        <p:nvSpPr>
          <p:cNvPr id="9" name="Shape 65"/>
          <p:cNvSpPr txBox="1">
            <a:spLocks/>
          </p:cNvSpPr>
          <p:nvPr/>
        </p:nvSpPr>
        <p:spPr>
          <a:xfrm>
            <a:off x="514350" y="2379945"/>
            <a:ext cx="5058450" cy="4863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36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es-ES" sz="1800" dirty="0" smtClean="0"/>
              <a:t>¡MUCHAS GRACIAS POR SU ATENCION!</a:t>
            </a:r>
            <a:endParaRPr lang="en" sz="1800" dirty="0"/>
          </a:p>
        </p:txBody>
      </p:sp>
    </p:spTree>
    <p:extLst>
      <p:ext uri="{BB962C8B-B14F-4D97-AF65-F5344CB8AC3E}">
        <p14:creationId xmlns:p14="http://schemas.microsoft.com/office/powerpoint/2010/main" val="338315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628763" y="608213"/>
            <a:ext cx="3993075" cy="364274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n" dirty="0" smtClean="0"/>
              <a:t>Índice</a:t>
            </a:r>
            <a:endParaRPr lang="en" dirty="0"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28688" y="1343025"/>
            <a:ext cx="3993075" cy="337185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>
              <a:lnSpc>
                <a:spcPct val="150000"/>
              </a:lnSpc>
            </a:pPr>
            <a:r>
              <a:rPr lang="es-ES" dirty="0" smtClean="0"/>
              <a:t>Antecedentes y referencias</a:t>
            </a:r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Objetivo</a:t>
            </a:r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Modo de uso</a:t>
            </a:r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Desarrollo</a:t>
            </a:r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Pruebas</a:t>
            </a:r>
          </a:p>
          <a:p>
            <a:pPr marL="342900" indent="-171450">
              <a:lnSpc>
                <a:spcPct val="150000"/>
              </a:lnSpc>
            </a:pPr>
            <a:r>
              <a:rPr lang="es-ES" i="1" dirty="0" err="1" smtClean="0"/>
              <a:t>Conclusions</a:t>
            </a:r>
            <a:endParaRPr lang="es-ES" i="1" dirty="0" smtClean="0"/>
          </a:p>
          <a:p>
            <a:pPr marL="342900" indent="-171450">
              <a:lnSpc>
                <a:spcPct val="150000"/>
              </a:lnSpc>
            </a:pPr>
            <a:r>
              <a:rPr lang="es-ES" dirty="0"/>
              <a:t>Líneas </a:t>
            </a:r>
            <a:r>
              <a:rPr lang="es-ES" dirty="0" smtClean="0"/>
              <a:t>futuras</a:t>
            </a:r>
          </a:p>
          <a:p>
            <a:pPr marL="342900" indent="-171450"/>
            <a:endParaRPr lang="en" dirty="0"/>
          </a:p>
        </p:txBody>
      </p:sp>
      <p:grpSp>
        <p:nvGrpSpPr>
          <p:cNvPr id="111" name="Shape 111"/>
          <p:cNvGrpSpPr/>
          <p:nvPr/>
        </p:nvGrpSpPr>
        <p:grpSpPr>
          <a:xfrm>
            <a:off x="226140" y="590020"/>
            <a:ext cx="342892" cy="342839"/>
            <a:chOff x="1923675" y="1633650"/>
            <a:chExt cx="436000" cy="435975"/>
          </a:xfrm>
        </p:grpSpPr>
        <p:sp>
          <p:nvSpPr>
            <p:cNvPr id="112" name="Shape 112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3" name="Shape 113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4" name="Shape 11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5" name="Shape 115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6" name="Shape 116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117" name="Shape 117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3904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29101" y="1312538"/>
            <a:ext cx="3601124" cy="373952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/>
              <a:t>Antecedentes y </a:t>
            </a:r>
            <a:r>
              <a:rPr lang="es-ES" dirty="0" smtClean="0"/>
              <a:t>referencias</a:t>
            </a:r>
            <a:endParaRPr lang="en" dirty="0">
              <a:solidFill>
                <a:srgbClr val="CDDC39"/>
              </a:solidFill>
            </a:endParaRPr>
          </a:p>
        </p:txBody>
      </p:sp>
      <p:sp>
        <p:nvSpPr>
          <p:cNvPr id="6" name="Shape 110"/>
          <p:cNvSpPr txBox="1">
            <a:spLocks noGrp="1"/>
          </p:cNvSpPr>
          <p:nvPr>
            <p:ph type="body" idx="1"/>
          </p:nvPr>
        </p:nvSpPr>
        <p:spPr>
          <a:xfrm>
            <a:off x="628688" y="1771650"/>
            <a:ext cx="4325356" cy="2975714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>
              <a:lnSpc>
                <a:spcPct val="200000"/>
              </a:lnSpc>
            </a:pPr>
            <a:r>
              <a:rPr lang="es-ES" dirty="0" smtClean="0"/>
              <a:t>Pensamiento computacional</a:t>
            </a:r>
          </a:p>
          <a:p>
            <a:pPr marL="540000" lvl="1" indent="-171450"/>
            <a:r>
              <a:rPr lang="es-ES" sz="1600" dirty="0" smtClean="0"/>
              <a:t>Jeannette </a:t>
            </a:r>
            <a:r>
              <a:rPr lang="es-ES" sz="1600" dirty="0" smtClean="0"/>
              <a:t>Wing, 2006</a:t>
            </a:r>
          </a:p>
          <a:p>
            <a:pPr marL="342900" indent="-171450">
              <a:lnSpc>
                <a:spcPct val="200000"/>
              </a:lnSpc>
            </a:pPr>
            <a:r>
              <a:rPr lang="es-ES" dirty="0" smtClean="0"/>
              <a:t>Juegos de nutrición</a:t>
            </a:r>
          </a:p>
          <a:p>
            <a:pPr marL="540000" lvl="1" indent="-171450"/>
            <a:r>
              <a:rPr lang="es-ES" sz="1600" dirty="0" smtClean="0"/>
              <a:t>Scattergories, Jeopardy</a:t>
            </a:r>
          </a:p>
          <a:p>
            <a:pPr marL="540000" lvl="1" indent="-171450"/>
            <a:r>
              <a:rPr lang="es-ES" sz="1600" dirty="0" smtClean="0"/>
              <a:t>Acomola (GOBCAN)</a:t>
            </a:r>
            <a:endParaRPr lang="es-ES" dirty="0" smtClean="0"/>
          </a:p>
          <a:p>
            <a:pPr marL="342900" indent="-171450">
              <a:lnSpc>
                <a:spcPct val="200000"/>
              </a:lnSpc>
            </a:pPr>
            <a:r>
              <a:rPr lang="es-ES" dirty="0" smtClean="0"/>
              <a:t>Ninguna referencia combinada</a:t>
            </a:r>
          </a:p>
          <a:p>
            <a:pPr marL="342900" indent="-171450"/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Objetivo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30" y="2278643"/>
            <a:ext cx="926503" cy="92650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1261133" y="2387952"/>
            <a:ext cx="3421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</p:spTree>
    <p:extLst>
      <p:ext uri="{BB962C8B-B14F-4D97-AF65-F5344CB8AC3E}">
        <p14:creationId xmlns:p14="http://schemas.microsoft.com/office/powerpoint/2010/main" val="43231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3B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 smtClean="0"/>
              <a:t>Modo de uso I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31611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" y="1993889"/>
            <a:ext cx="5060515" cy="279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1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3B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/>
              <a:t>Modo de uso </a:t>
            </a:r>
            <a:r>
              <a:rPr lang="es-ES" dirty="0" smtClean="0"/>
              <a:t>II 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31611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sp>
        <p:nvSpPr>
          <p:cNvPr id="6" name="Shape 110"/>
          <p:cNvSpPr txBox="1">
            <a:spLocks noGrp="1"/>
          </p:cNvSpPr>
          <p:nvPr>
            <p:ph type="body" idx="1"/>
          </p:nvPr>
        </p:nvSpPr>
        <p:spPr>
          <a:xfrm>
            <a:off x="46230" y="1771650"/>
            <a:ext cx="1553970" cy="310723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42900" indent="-171450">
              <a:lnSpc>
                <a:spcPct val="150000"/>
              </a:lnSpc>
            </a:pPr>
            <a:r>
              <a:rPr lang="es-ES" dirty="0" smtClean="0"/>
              <a:t>Nivel 1:</a:t>
            </a:r>
          </a:p>
          <a:p>
            <a:pPr marL="342900" indent="-171450">
              <a:lnSpc>
                <a:spcPct val="150000"/>
              </a:lnSpc>
            </a:pPr>
            <a:endParaRPr lang="es-ES" dirty="0"/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Nivel 2:</a:t>
            </a:r>
          </a:p>
          <a:p>
            <a:pPr marL="342900" indent="-171450">
              <a:lnSpc>
                <a:spcPct val="150000"/>
              </a:lnSpc>
            </a:pPr>
            <a:endParaRPr lang="es-ES" dirty="0"/>
          </a:p>
          <a:p>
            <a:pPr marL="342900" indent="-171450">
              <a:lnSpc>
                <a:spcPct val="150000"/>
              </a:lnSpc>
            </a:pPr>
            <a:r>
              <a:rPr lang="es-ES" dirty="0" smtClean="0"/>
              <a:t>Nivel 3:</a:t>
            </a:r>
          </a:p>
          <a:p>
            <a:pPr marL="342900" indent="-171450"/>
            <a:endParaRPr lang="en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071" y="1966248"/>
            <a:ext cx="4158641" cy="29379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230" y="2676095"/>
            <a:ext cx="1421702" cy="783277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274" y="3663476"/>
            <a:ext cx="2245291" cy="58938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281" y="3754345"/>
            <a:ext cx="1966629" cy="40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3B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630750" y="206681"/>
            <a:ext cx="3601124" cy="540359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r>
              <a:rPr lang="es-ES" dirty="0"/>
              <a:t>Modo de uso </a:t>
            </a:r>
            <a:r>
              <a:rPr lang="es-ES" dirty="0" smtClean="0"/>
              <a:t>III </a:t>
            </a:r>
            <a:endParaRPr lang="en" dirty="0">
              <a:solidFill>
                <a:srgbClr val="CDDC39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55" y="1026289"/>
            <a:ext cx="535613" cy="535613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31611" y="1027856"/>
            <a:ext cx="26195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300" b="1" dirty="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COMILONA</a:t>
            </a:r>
          </a:p>
        </p:txBody>
      </p:sp>
      <p:pic>
        <p:nvPicPr>
          <p:cNvPr id="5" name="Sin títul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4155" y="1908836"/>
            <a:ext cx="4828784" cy="271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1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D105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101" y="1312538"/>
            <a:ext cx="3601124" cy="385107"/>
          </a:xfrm>
        </p:spPr>
        <p:txBody>
          <a:bodyPr/>
          <a:lstStyle/>
          <a:p>
            <a:r>
              <a:rPr lang="es-ES" dirty="0" smtClean="0"/>
              <a:t>Desarrollo I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263" y="1926348"/>
            <a:ext cx="2005705" cy="111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97" y="3607992"/>
            <a:ext cx="3532571" cy="5407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090760" y="3241154"/>
            <a:ext cx="230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b="1" dirty="0"/>
              <a:t>+</a:t>
            </a:r>
          </a:p>
        </p:txBody>
      </p:sp>
      <p:pic>
        <p:nvPicPr>
          <p:cNvPr id="1028" name="Picture 4" descr="Resultado de imagen de blockly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274" y="1918382"/>
            <a:ext cx="1128093" cy="112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/>
          <p:cNvSpPr txBox="1"/>
          <p:nvPr/>
        </p:nvSpPr>
        <p:spPr>
          <a:xfrm>
            <a:off x="2641038" y="2418681"/>
            <a:ext cx="230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6090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D105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101" y="1312538"/>
            <a:ext cx="3601124" cy="385107"/>
          </a:xfrm>
        </p:spPr>
        <p:txBody>
          <a:bodyPr/>
          <a:lstStyle/>
          <a:p>
            <a:r>
              <a:rPr lang="es-ES" dirty="0"/>
              <a:t>Desarrollo </a:t>
            </a:r>
            <a:r>
              <a:rPr lang="es-ES" dirty="0" smtClean="0"/>
              <a:t>II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8263" y="2409113"/>
            <a:ext cx="2005705" cy="34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1" y="3742671"/>
            <a:ext cx="3327574" cy="81369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090760" y="3241154"/>
            <a:ext cx="230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b="1" dirty="0"/>
              <a:t>+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98274" y="2212969"/>
            <a:ext cx="1810963" cy="724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/>
          <p:cNvSpPr txBox="1"/>
          <p:nvPr/>
        </p:nvSpPr>
        <p:spPr>
          <a:xfrm>
            <a:off x="2641038" y="2418681"/>
            <a:ext cx="230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41462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296</Words>
  <Application>Microsoft Office PowerPoint</Application>
  <PresentationFormat>Personalizado</PresentationFormat>
  <Paragraphs>77</Paragraphs>
  <Slides>19</Slides>
  <Notes>19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Montserrat</vt:lpstr>
      <vt:lpstr>Arial</vt:lpstr>
      <vt:lpstr>Karla</vt:lpstr>
      <vt:lpstr>Arvirargus template</vt:lpstr>
      <vt:lpstr>UNA APROXIMACIÓN AL PENSAMIENTO COMPUTACIONAL A TRAVÉS DE LA NUTRICIÓN</vt:lpstr>
      <vt:lpstr>Índice</vt:lpstr>
      <vt:lpstr>Antecedentes y referencias</vt:lpstr>
      <vt:lpstr>Objetivo</vt:lpstr>
      <vt:lpstr>Modo de uso I</vt:lpstr>
      <vt:lpstr>Modo de uso II </vt:lpstr>
      <vt:lpstr>Modo de uso III </vt:lpstr>
      <vt:lpstr>Desarrollo I</vt:lpstr>
      <vt:lpstr>Desarrollo II</vt:lpstr>
      <vt:lpstr>Desarrollo III</vt:lpstr>
      <vt:lpstr>Desarrollo IV</vt:lpstr>
      <vt:lpstr>Desarrollo V</vt:lpstr>
      <vt:lpstr>Pruebas I</vt:lpstr>
      <vt:lpstr>Pruebas II</vt:lpstr>
      <vt:lpstr>Pruebas III</vt:lpstr>
      <vt:lpstr>Conclusions</vt:lpstr>
      <vt:lpstr>Líneas futuras</vt:lpstr>
      <vt:lpstr>Bibliografía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PENSAMIENTO COMPUTACIONAL EN ESTUDIOS PREUNIVERSITARIOS</dc:title>
  <dc:creator>Rafa Herrero</dc:creator>
  <cp:lastModifiedBy>Rafa Herrero</cp:lastModifiedBy>
  <cp:revision>34</cp:revision>
  <dcterms:modified xsi:type="dcterms:W3CDTF">2017-06-13T21:29:22Z</dcterms:modified>
</cp:coreProperties>
</file>